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4"/>
  </p:notesMasterIdLst>
  <p:sldIdLst>
    <p:sldId id="281" r:id="rId2"/>
    <p:sldId id="499" r:id="rId3"/>
    <p:sldId id="516" r:id="rId4"/>
    <p:sldId id="515" r:id="rId5"/>
    <p:sldId id="514" r:id="rId6"/>
    <p:sldId id="500" r:id="rId7"/>
    <p:sldId id="501" r:id="rId8"/>
    <p:sldId id="502" r:id="rId9"/>
    <p:sldId id="503" r:id="rId10"/>
    <p:sldId id="504" r:id="rId11"/>
    <p:sldId id="506" r:id="rId12"/>
    <p:sldId id="507" r:id="rId13"/>
    <p:sldId id="508" r:id="rId14"/>
    <p:sldId id="511" r:id="rId15"/>
    <p:sldId id="512" r:id="rId16"/>
    <p:sldId id="513" r:id="rId17"/>
    <p:sldId id="517" r:id="rId18"/>
    <p:sldId id="518" r:id="rId19"/>
    <p:sldId id="520" r:id="rId20"/>
    <p:sldId id="521" r:id="rId21"/>
    <p:sldId id="522" r:id="rId22"/>
    <p:sldId id="416" r:id="rId23"/>
  </p:sldIdLst>
  <p:sldSz cx="9144000" cy="6858000" type="screen4x3"/>
  <p:notesSz cx="6858000" cy="9144000"/>
  <p:embeddedFontLst>
    <p:embeddedFont>
      <p:font typeface="GyeonggiTitleOTF Medium" panose="02020603020101020101" charset="-127"/>
      <p:regular r:id="rId25"/>
      <p:bold r:id="rId26"/>
      <p:italic r:id="rId27"/>
      <p:boldItalic r:id="rId28"/>
    </p:embeddedFont>
    <p:embeddedFont>
      <p:font typeface="경기천년제목OTF Medium" panose="02020603020101020101" pitchFamily="18" charset="-127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15" autoAdjust="0"/>
    <p:restoredTop sz="95833"/>
  </p:normalViewPr>
  <p:slideViewPr>
    <p:cSldViewPr snapToGrid="0">
      <p:cViewPr varScale="1">
        <p:scale>
          <a:sx n="107" d="100"/>
          <a:sy n="107" d="100"/>
        </p:scale>
        <p:origin x="176" y="168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8/24/23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map() </a:t>
            </a:r>
            <a:r>
              <a:rPr kumimoji="1" lang="ko-KR" altLang="en-US" dirty="0"/>
              <a:t>메서드를 활용하여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데이터셋에 대해 </a:t>
            </a:r>
            <a:r>
              <a:rPr kumimoji="1" lang="en-US" altLang="ko-KR" dirty="0" err="1"/>
              <a:t>preprocess_function</a:t>
            </a:r>
            <a:r>
              <a:rPr kumimoji="1" lang="en-US" altLang="ko-KR" dirty="0"/>
              <a:t>()</a:t>
            </a:r>
            <a:r>
              <a:rPr kumimoji="1" lang="ko-KR" altLang="en-US" dirty="0"/>
              <a:t>을 적용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전처리된</a:t>
            </a:r>
            <a:r>
              <a:rPr kumimoji="1" lang="ko-KR" altLang="en-US" dirty="0"/>
              <a:t> 데이터셋으로 변환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64603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7416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8624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19944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2901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3408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5230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9552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1171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0030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9002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map() </a:t>
            </a:r>
            <a:r>
              <a:rPr kumimoji="1" lang="ko-KR" altLang="en-US" dirty="0"/>
              <a:t>메서드를 활용하여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데이터셋에 대해 </a:t>
            </a:r>
            <a:r>
              <a:rPr kumimoji="1" lang="en-US" altLang="ko-KR" dirty="0" err="1"/>
              <a:t>preprocess_function</a:t>
            </a:r>
            <a:r>
              <a:rPr kumimoji="1" lang="en-US" altLang="ko-KR" dirty="0"/>
              <a:t>()</a:t>
            </a:r>
            <a:r>
              <a:rPr kumimoji="1" lang="ko-KR" altLang="en-US" dirty="0"/>
              <a:t>을 적용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전처리된</a:t>
            </a:r>
            <a:r>
              <a:rPr kumimoji="1" lang="ko-KR" altLang="en-US" dirty="0"/>
              <a:t> 데이터셋으로 변환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76086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9812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map() </a:t>
            </a:r>
            <a:r>
              <a:rPr kumimoji="1" lang="ko-KR" altLang="en-US" dirty="0"/>
              <a:t>메서드를 활용하여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데이터셋에 대해 </a:t>
            </a:r>
            <a:r>
              <a:rPr kumimoji="1" lang="en-US" altLang="ko-KR" dirty="0" err="1"/>
              <a:t>preprocess_function</a:t>
            </a:r>
            <a:r>
              <a:rPr kumimoji="1" lang="en-US" altLang="ko-KR" dirty="0"/>
              <a:t>()</a:t>
            </a:r>
            <a:r>
              <a:rPr kumimoji="1" lang="ko-KR" altLang="en-US" dirty="0"/>
              <a:t>을 적용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전처리된</a:t>
            </a:r>
            <a:r>
              <a:rPr kumimoji="1" lang="ko-KR" altLang="en-US" dirty="0"/>
              <a:t> 데이터셋으로 변환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265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map() </a:t>
            </a:r>
            <a:r>
              <a:rPr kumimoji="1" lang="ko-KR" altLang="en-US" dirty="0"/>
              <a:t>메서드를 활용하여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데이터셋에 대해 </a:t>
            </a:r>
            <a:r>
              <a:rPr kumimoji="1" lang="en-US" altLang="ko-KR" dirty="0" err="1"/>
              <a:t>preprocess_function</a:t>
            </a:r>
            <a:r>
              <a:rPr kumimoji="1" lang="en-US" altLang="ko-KR" dirty="0"/>
              <a:t>()</a:t>
            </a:r>
            <a:r>
              <a:rPr kumimoji="1" lang="ko-KR" altLang="en-US" dirty="0"/>
              <a:t>을 적용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전처리된</a:t>
            </a:r>
            <a:r>
              <a:rPr kumimoji="1" lang="ko-KR" altLang="en-US" dirty="0"/>
              <a:t> 데이터셋으로 변환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943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map() </a:t>
            </a:r>
            <a:r>
              <a:rPr kumimoji="1" lang="ko-KR" altLang="en-US" dirty="0"/>
              <a:t>메서드를 활용하여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데이터셋에 대해 </a:t>
            </a:r>
            <a:r>
              <a:rPr kumimoji="1" lang="en-US" altLang="ko-KR" dirty="0" err="1"/>
              <a:t>preprocess_function</a:t>
            </a:r>
            <a:r>
              <a:rPr kumimoji="1" lang="en-US" altLang="ko-KR" dirty="0"/>
              <a:t>()</a:t>
            </a:r>
            <a:r>
              <a:rPr kumimoji="1" lang="ko-KR" altLang="en-US" dirty="0"/>
              <a:t>을 적용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전처리된</a:t>
            </a:r>
            <a:r>
              <a:rPr kumimoji="1" lang="ko-KR" altLang="en-US" dirty="0"/>
              <a:t> 데이터셋으로 변환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77304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6184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DataCollator</a:t>
            </a:r>
            <a:r>
              <a:rPr kumimoji="1" lang="ko-KR" altLang="en-US" dirty="0"/>
              <a:t>가 필요한 이유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데이터셋에서 미니배치 생성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전처리를 위함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1037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05483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9828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8/24/23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8/24/23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8/24/23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8/24/23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8/24/23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8/24/23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8/24/23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8/24/23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8/24/23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8/24/23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8/24/23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8/24/23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zhongw/self-instruc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oc.org/index.php/Main_Page" TargetMode="External"/><Relationship Id="rId3" Type="http://schemas.openxmlformats.org/officeDocument/2006/relationships/hyperlink" Target="https://huggingface.co/medalpaca" TargetMode="External"/><Relationship Id="rId7" Type="http://schemas.openxmlformats.org/officeDocument/2006/relationships/hyperlink" Target="https://github.com/kbressem/medalpaca" TargetMode="External"/><Relationship Id="rId12" Type="http://schemas.openxmlformats.org/officeDocument/2006/relationships/hyperlink" Target="https://www.kaggle.com/datasets/allen-institute-for-ai/CORD-19-research-challeng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fyg46/?view_only=" TargetMode="External"/><Relationship Id="rId11" Type="http://schemas.openxmlformats.org/officeDocument/2006/relationships/hyperlink" Target="https://experts.syr.edu/en/publications/detecting-causal-language-use-in-science-findings" TargetMode="External"/><Relationship Id="rId5" Type="http://schemas.openxmlformats.org/officeDocument/2006/relationships/image" Target="../media/image1.png"/><Relationship Id="rId10" Type="http://schemas.openxmlformats.org/officeDocument/2006/relationships/hyperlink" Target="https://github.com/jind11/MedQA" TargetMode="External"/><Relationship Id="rId4" Type="http://schemas.openxmlformats.org/officeDocument/2006/relationships/hyperlink" Target="https://github.com/kbressem/medAlpaca/blob/main/DATA_DESCIPTION.md" TargetMode="External"/><Relationship Id="rId9" Type="http://schemas.openxmlformats.org/officeDocument/2006/relationships/hyperlink" Target="https://aclanthology.org/D19-1473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wj7140/ko-medical-cha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nt0n-Li/ChatDoctor" TargetMode="External"/><Relationship Id="rId4" Type="http://schemas.openxmlformats.org/officeDocument/2006/relationships/hyperlink" Target="https://huggingface.co/datasets/BI55/Med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3153178" y="2927942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" panose="02000503000000020004" pitchFamily="2" charset="-127"/>
              </a:rPr>
              <a:t>DoctorGPT</a:t>
            </a:r>
            <a:endParaRPr lang="ko-KR" altLang="en-US" sz="4000" b="1" dirty="0"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  <a:r>
              <a:rPr kumimoji="1" lang="en-US" altLang="ko-KR" sz="2000" b="1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000" b="1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김성연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30A33-4183-290E-730B-0363B92C711C}"/>
              </a:ext>
            </a:extLst>
          </p:cNvPr>
          <p:cNvSpPr txBox="1"/>
          <p:nvPr/>
        </p:nvSpPr>
        <p:spPr>
          <a:xfrm>
            <a:off x="3993953" y="358700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코드분석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학습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강화학습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(Reinforcement learning)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진행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데이터셋의 각행에 대해서 </a:t>
            </a:r>
            <a:r>
              <a:rPr lang="en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query_txt</a:t>
            </a:r>
            <a:r>
              <a:rPr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query_tensor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변환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query_tensor</a:t>
            </a:r>
            <a:r>
              <a:rPr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이용하여 </a:t>
            </a:r>
            <a:r>
              <a:rPr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response_tensor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생성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보상 계산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PPO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알고리즘을 이용하여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 훈련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7E39C-69FC-27CD-FC7F-C4F47805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935353"/>
            <a:ext cx="7772400" cy="21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5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Evaluation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37E9-3978-4BF7-6FDB-79E5EB105D7A}"/>
              </a:ext>
            </a:extLst>
          </p:cNvPr>
          <p:cNvSpPr txBox="1"/>
          <p:nvPr/>
        </p:nvSpPr>
        <p:spPr>
          <a:xfrm>
            <a:off x="356260" y="1151906"/>
            <a:ext cx="49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>
                <a:latin typeface="경기천년제목OTF Medium" panose="02020603020101020101" pitchFamily="18" charset="-127"/>
              </a:rPr>
              <a:t>Kullm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B6D60-2B9A-17F9-0DA0-83901DA6AAC3}"/>
              </a:ext>
            </a:extLst>
          </p:cNvPr>
          <p:cNvSpPr txBox="1"/>
          <p:nvPr/>
        </p:nvSpPr>
        <p:spPr>
          <a:xfrm>
            <a:off x="475012" y="1962437"/>
            <a:ext cx="8858993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latin typeface="경기천년제목OTF Medium" panose="02020603020101020101" pitchFamily="18" charset="-127"/>
              </a:rPr>
              <a:t>GPT4 활용하여 모델 평가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latin typeface="경기천년제목OTF Medium" panose="02020603020101020101" pitchFamily="18" charset="-127"/>
              </a:rPr>
              <a:t>평가 기준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latin typeface="경기천년제목OTF Medium" panose="02020603020101020101" pitchFamily="18" charset="-127"/>
              </a:rPr>
              <a:t>이해 가능성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latin typeface="경기천년제목OTF Medium" panose="02020603020101020101" pitchFamily="18" charset="-127"/>
              </a:rPr>
              <a:t>자연스러움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latin typeface="경기천년제목OTF Medium" panose="02020603020101020101" pitchFamily="18" charset="-127"/>
              </a:rPr>
              <a:t>맥락유지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latin typeface="경기천년제목OTF Medium" panose="02020603020101020101" pitchFamily="18" charset="-127"/>
              </a:rPr>
              <a:t>흥미롭기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latin typeface="경기천년제목OTF Medium" panose="02020603020101020101" pitchFamily="18" charset="-127"/>
              </a:rPr>
              <a:t>지시어 사용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latin typeface="경기천년제목OTF Medium" panose="02020603020101020101" pitchFamily="18" charset="-127"/>
              </a:rPr>
              <a:t>전반적인 품질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latin typeface="경기천년제목OTF Medium" panose="02020603020101020101" pitchFamily="18" charset="-127"/>
              </a:rPr>
              <a:t>평가 데이터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경기천년제목OTF Medium" panose="02020603020101020101" pitchFamily="18" charset="-127"/>
              </a:rPr>
              <a:t> </a:t>
            </a:r>
            <a:r>
              <a:rPr lang="en-US" b="0" i="0" u="none" strike="noStrike" dirty="0">
                <a:effectLst/>
                <a:latin typeface="경기천년제목OTF Medium" panose="02020603020101020101" pitchFamily="18" charset="-127"/>
                <a:hlinkClick r:id="rId3"/>
              </a:rPr>
              <a:t>yizhongw/self-instruct</a:t>
            </a:r>
            <a:r>
              <a:rPr lang="ko-KR" altLang="en-US" b="0" i="0" u="none" strike="noStrike" dirty="0">
                <a:solidFill>
                  <a:srgbClr val="1F2328"/>
                </a:solidFill>
                <a:effectLst/>
                <a:latin typeface="경기천년제목OTF Medium" panose="02020603020101020101" pitchFamily="18" charset="-127"/>
              </a:rPr>
              <a:t>의 휴먼 평가 </a:t>
            </a:r>
            <a:r>
              <a:rPr lang="ko-KR" altLang="en-US" b="0" i="0" u="none" strike="noStrike" dirty="0" err="1">
                <a:solidFill>
                  <a:srgbClr val="1F2328"/>
                </a:solidFill>
                <a:effectLst/>
                <a:latin typeface="경기천년제목OTF Medium" panose="02020603020101020101" pitchFamily="18" charset="-127"/>
              </a:rPr>
              <a:t>데이터셋인</a:t>
            </a:r>
            <a:r>
              <a:rPr lang="ko-KR" altLang="en-US" b="0" i="0" u="none" strike="noStrike" dirty="0">
                <a:solidFill>
                  <a:srgbClr val="1F2328"/>
                </a:solidFill>
                <a:effectLst/>
                <a:latin typeface="경기천년제목OTF Medium" panose="02020603020101020101" pitchFamily="18" charset="-127"/>
              </a:rPr>
              <a:t> </a:t>
            </a:r>
            <a:r>
              <a:rPr lang="en-US" dirty="0" err="1">
                <a:latin typeface="경기천년제목OTF Medium" panose="02020603020101020101" pitchFamily="18" charset="-127"/>
              </a:rPr>
              <a:t>user_oriented_instructions.jsonl</a:t>
            </a:r>
            <a:r>
              <a:rPr lang="ko-KR" altLang="en-US" b="0" i="0" u="none" strike="noStrike" dirty="0">
                <a:solidFill>
                  <a:srgbClr val="1F2328"/>
                </a:solidFill>
                <a:effectLst/>
                <a:latin typeface="경기천년제목OTF Medium" panose="02020603020101020101" pitchFamily="18" charset="-127"/>
              </a:rPr>
              <a:t>을 </a:t>
            </a:r>
            <a:r>
              <a:rPr lang="en-US" b="0" i="0" u="none" strike="noStrike" dirty="0" err="1">
                <a:solidFill>
                  <a:srgbClr val="1F2328"/>
                </a:solidFill>
                <a:effectLst/>
                <a:latin typeface="경기천년제목OTF Medium" panose="02020603020101020101" pitchFamily="18" charset="-127"/>
              </a:rPr>
              <a:t>deepl</a:t>
            </a:r>
            <a:r>
              <a:rPr lang="ko-KR" altLang="en-US" b="0" i="0" u="none" strike="noStrike" dirty="0">
                <a:solidFill>
                  <a:srgbClr val="1F2328"/>
                </a:solidFill>
                <a:effectLst/>
                <a:latin typeface="경기천년제목OTF Medium" panose="02020603020101020101" pitchFamily="18" charset="-127"/>
              </a:rPr>
              <a:t>로 번역한 데이터셋을 사용</a:t>
            </a:r>
            <a:endParaRPr lang="en-KR" dirty="0">
              <a:latin typeface="경기천년제목OTF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KR" dirty="0">
              <a:latin typeface="경기천년제목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35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Evaluation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37E9-3978-4BF7-6FDB-79E5EB105D7A}"/>
              </a:ext>
            </a:extLst>
          </p:cNvPr>
          <p:cNvSpPr txBox="1"/>
          <p:nvPr/>
        </p:nvSpPr>
        <p:spPr>
          <a:xfrm>
            <a:off x="356260" y="1151906"/>
            <a:ext cx="49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>
                <a:latin typeface="경기천년제목OTF Medium" panose="02020603020101020101" pitchFamily="18" charset="-127"/>
              </a:rPr>
              <a:t>Kullm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BD2A1D-ED4F-BAFC-AD03-D28D8E32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48" y="1881381"/>
            <a:ext cx="7065818" cy="38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Evaluation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37E9-3978-4BF7-6FDB-79E5EB105D7A}"/>
              </a:ext>
            </a:extLst>
          </p:cNvPr>
          <p:cNvSpPr txBox="1"/>
          <p:nvPr/>
        </p:nvSpPr>
        <p:spPr>
          <a:xfrm>
            <a:off x="356260" y="1151906"/>
            <a:ext cx="49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>
                <a:latin typeface="경기천년제목OTF Medium" panose="02020603020101020101" pitchFamily="18" charset="-127"/>
              </a:rPr>
              <a:t>Kullm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CC6842-27D6-01D2-FA96-9FE8ADDB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85767"/>
            <a:ext cx="6402480" cy="48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Evaluation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37E9-3978-4BF7-6FDB-79E5EB105D7A}"/>
              </a:ext>
            </a:extLst>
          </p:cNvPr>
          <p:cNvSpPr txBox="1"/>
          <p:nvPr/>
        </p:nvSpPr>
        <p:spPr>
          <a:xfrm>
            <a:off x="356260" y="1151906"/>
            <a:ext cx="49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>
                <a:latin typeface="경기천년제목OTF Medium" panose="02020603020101020101" pitchFamily="18" charset="-127"/>
              </a:rPr>
              <a:t>Kullm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2425F8E-E881-2230-11DA-BE47BF57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0" y="1947311"/>
            <a:ext cx="7772400" cy="375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7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Evaluation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37E9-3978-4BF7-6FDB-79E5EB105D7A}"/>
              </a:ext>
            </a:extLst>
          </p:cNvPr>
          <p:cNvSpPr txBox="1"/>
          <p:nvPr/>
        </p:nvSpPr>
        <p:spPr>
          <a:xfrm>
            <a:off x="356260" y="1151906"/>
            <a:ext cx="49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>
                <a:latin typeface="경기천년제목OTF Medium" panose="02020603020101020101" pitchFamily="18" charset="-127"/>
              </a:rPr>
              <a:t>Koalpaca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09C51B-5772-EC97-967E-95E86F7FE154}"/>
              </a:ext>
            </a:extLst>
          </p:cNvPr>
          <p:cNvSpPr txBox="1"/>
          <p:nvPr/>
        </p:nvSpPr>
        <p:spPr>
          <a:xfrm>
            <a:off x="486888" y="1675126"/>
            <a:ext cx="7243948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latin typeface="경기천년제목OTF Medium" panose="02020603020101020101" pitchFamily="18" charset="-127"/>
              </a:rPr>
              <a:t>nsmc(네이버 영화 리뷰데이터</a:t>
            </a:r>
            <a:r>
              <a:rPr lang="en-US" altLang="ko-KR" dirty="0">
                <a:latin typeface="경기천년제목OTF Medium" panose="02020603020101020101" pitchFamily="18" charset="-127"/>
              </a:rPr>
              <a:t> </a:t>
            </a:r>
            <a:r>
              <a:rPr lang="ko-KR" altLang="en-US" dirty="0">
                <a:latin typeface="경기천년제목OTF Medium" panose="02020603020101020101" pitchFamily="18" charset="-127"/>
              </a:rPr>
              <a:t>사용하여 </a:t>
            </a:r>
            <a:r>
              <a:rPr lang="en-US" altLang="ko-KR" dirty="0">
                <a:latin typeface="경기천년제목OTF Medium" panose="02020603020101020101" pitchFamily="18" charset="-127"/>
              </a:rPr>
              <a:t>Benchmark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OTF Medium" panose="02020603020101020101" pitchFamily="18" charset="-127"/>
              </a:rPr>
              <a:t>리뷰가 긍정인지 부정인지 </a:t>
            </a:r>
            <a:r>
              <a:rPr lang="ko-KR" altLang="en-US" dirty="0" err="1">
                <a:latin typeface="경기천년제목OTF Medium" panose="02020603020101020101" pitchFamily="18" charset="-127"/>
              </a:rPr>
              <a:t>저장되어있는</a:t>
            </a:r>
            <a:r>
              <a:rPr lang="ko-KR" altLang="en-US" dirty="0">
                <a:latin typeface="경기천년제목OTF Medium" panose="02020603020101020101" pitchFamily="18" charset="-127"/>
              </a:rPr>
              <a:t> </a:t>
            </a:r>
            <a:r>
              <a:rPr lang="en-US" altLang="ko-KR" dirty="0">
                <a:latin typeface="경기천년제목OTF Medium" panose="02020603020101020101" pitchFamily="18" charset="-127"/>
              </a:rPr>
              <a:t>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OTF Medium" panose="02020603020101020101" pitchFamily="18" charset="-127"/>
              </a:rPr>
              <a:t>감성분석으로 정확도 평가</a:t>
            </a:r>
            <a:endParaRPr lang="en-US" altLang="ko-KR" dirty="0">
              <a:latin typeface="경기천년제목OTF Medium" panose="02020603020101020101" pitchFamily="18" charset="-127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886C61-4C72-EAAC-5A5C-97AC80BC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0" y="3136435"/>
            <a:ext cx="7772400" cy="128469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A6B3EB8-84DE-D04C-47F3-B0D7CC724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60" y="4531492"/>
            <a:ext cx="7772400" cy="12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48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Evaluation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37E9-3978-4BF7-6FDB-79E5EB105D7A}"/>
              </a:ext>
            </a:extLst>
          </p:cNvPr>
          <p:cNvSpPr txBox="1"/>
          <p:nvPr/>
        </p:nvSpPr>
        <p:spPr>
          <a:xfrm>
            <a:off x="356260" y="1151906"/>
            <a:ext cx="49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>
                <a:latin typeface="경기천년제목OTF Medium" panose="02020603020101020101" pitchFamily="18" charset="-127"/>
              </a:rPr>
              <a:t>Koalpaca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D51407F-890E-2EB8-F724-1C68164D8A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 dirty="0">
              <a:latin typeface="경기천년제목OTF Medium" panose="02020603020101020101" pitchFamily="18" charset="-127"/>
            </a:endParaRPr>
          </a:p>
        </p:txBody>
      </p:sp>
      <p:pic>
        <p:nvPicPr>
          <p:cNvPr id="18" name="Picture 17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A5C99F47-1895-6475-ACA4-0FC60D65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94" y="2390378"/>
            <a:ext cx="7772400" cy="23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01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Evaluation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37E9-3978-4BF7-6FDB-79E5EB105D7A}"/>
              </a:ext>
            </a:extLst>
          </p:cNvPr>
          <p:cNvSpPr txBox="1"/>
          <p:nvPr/>
        </p:nvSpPr>
        <p:spPr>
          <a:xfrm>
            <a:off x="356260" y="1151906"/>
            <a:ext cx="49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>
                <a:latin typeface="경기천년제목OTF Medium" panose="02020603020101020101" pitchFamily="18" charset="-127"/>
              </a:rPr>
              <a:t>DoctorGPT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D51407F-890E-2EB8-F724-1C68164D8A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 dirty="0">
              <a:latin typeface="경기천년제목OTF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830E54-2E63-DAFD-F1AC-E1AE7E2DCAFF}"/>
              </a:ext>
            </a:extLst>
          </p:cNvPr>
          <p:cNvSpPr txBox="1"/>
          <p:nvPr/>
        </p:nvSpPr>
        <p:spPr>
          <a:xfrm>
            <a:off x="225631" y="1921865"/>
            <a:ext cx="8692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평가 데이터 </a:t>
            </a:r>
            <a:r>
              <a:rPr lang="en-US" altLang="ko-KR" dirty="0"/>
              <a:t>: </a:t>
            </a:r>
            <a:r>
              <a:rPr lang="en-US" dirty="0"/>
              <a:t>MedQA-USMLE-4-options (</a:t>
            </a:r>
            <a:r>
              <a:rPr lang="en-US" b="1" dirty="0">
                <a:effectLst/>
              </a:rPr>
              <a:t>United States Medical Licensing Examination)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1273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question, answe</a:t>
            </a:r>
            <a:r>
              <a:rPr lang="en-US" altLang="ko-KR" dirty="0">
                <a:effectLst/>
              </a:rPr>
              <a:t>r </a:t>
            </a:r>
            <a:r>
              <a:rPr lang="ko-KR" altLang="en-US" dirty="0">
                <a:effectLst/>
              </a:rPr>
              <a:t>사용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 </a:t>
            </a:r>
            <a:endParaRPr lang="en-KR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22D6D8-9E49-54E4-B10A-23227384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1" y="2950384"/>
            <a:ext cx="9404604" cy="271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4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Evaluation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37E9-3978-4BF7-6FDB-79E5EB105D7A}"/>
              </a:ext>
            </a:extLst>
          </p:cNvPr>
          <p:cNvSpPr txBox="1"/>
          <p:nvPr/>
        </p:nvSpPr>
        <p:spPr>
          <a:xfrm>
            <a:off x="356260" y="1151906"/>
            <a:ext cx="49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>
                <a:latin typeface="경기천년제목OTF Medium" panose="02020603020101020101" pitchFamily="18" charset="-127"/>
              </a:rPr>
              <a:t>DoctorGPT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D51407F-890E-2EB8-F724-1C68164D8A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 dirty="0">
              <a:latin typeface="경기천년제목OTF Medium" panose="02020603020101020101" pitchFamily="18" charset="-127"/>
            </a:endParaRP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E23D50F-07DD-2799-8606-1FADA4B3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9" y="3593275"/>
            <a:ext cx="7065818" cy="1452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5162A-F836-E032-42D4-29C3FAF1ACA7}"/>
              </a:ext>
            </a:extLst>
          </p:cNvPr>
          <p:cNvSpPr txBox="1"/>
          <p:nvPr/>
        </p:nvSpPr>
        <p:spPr>
          <a:xfrm>
            <a:off x="225631" y="5292263"/>
            <a:ext cx="8692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option 사용하지 않고 </a:t>
            </a:r>
            <a:r>
              <a:rPr lang="en-US" dirty="0" err="1"/>
              <a:t>question만으로</a:t>
            </a:r>
            <a:r>
              <a:rPr lang="en-US" dirty="0"/>
              <a:t> </a:t>
            </a:r>
            <a:r>
              <a:rPr lang="en-US" dirty="0" err="1"/>
              <a:t>프롬프트</a:t>
            </a:r>
            <a:r>
              <a:rPr lang="en-US" dirty="0"/>
              <a:t> </a:t>
            </a:r>
            <a:r>
              <a:rPr lang="en-US" dirty="0" err="1"/>
              <a:t>구성</a:t>
            </a:r>
            <a:endParaRPr lang="en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정답값을 임베딩한 값과 예측값을 임베딩한 값의 코사인 유사도 측정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0.3</a:t>
            </a:r>
            <a:r>
              <a:rPr lang="en-KR" altLang="ko-KR" dirty="0"/>
              <a:t> </a:t>
            </a:r>
            <a:r>
              <a:rPr lang="ko-KR" altLang="en-US" dirty="0"/>
              <a:t>이상일시 정답으로 간주 </a:t>
            </a:r>
            <a:r>
              <a:rPr lang="en-US" altLang="ko-KR" dirty="0"/>
              <a:t>-&gt; </a:t>
            </a:r>
            <a:r>
              <a:rPr lang="ko-KR" altLang="en-US" dirty="0" err="1"/>
              <a:t>정답수를</a:t>
            </a:r>
            <a:r>
              <a:rPr lang="ko-KR" altLang="en-US" dirty="0"/>
              <a:t> 더해 정확도 측정</a:t>
            </a:r>
            <a:endParaRPr lang="en-US" altLang="ko-KR" dirty="0"/>
          </a:p>
        </p:txBody>
      </p:sp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B29B151-871E-20D7-12BA-9291C42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9" y="1744623"/>
            <a:ext cx="4996033" cy="183677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5FA474-5A76-45E9-58A6-1EEF3D6FCCCA}"/>
              </a:ext>
            </a:extLst>
          </p:cNvPr>
          <p:cNvCxnSpPr>
            <a:cxnSpLocks/>
          </p:cNvCxnSpPr>
          <p:nvPr/>
        </p:nvCxnSpPr>
        <p:spPr>
          <a:xfrm>
            <a:off x="439387" y="2149432"/>
            <a:ext cx="32063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66135E-C79D-7381-2017-713781B9CCC0}"/>
              </a:ext>
            </a:extLst>
          </p:cNvPr>
          <p:cNvCxnSpPr>
            <a:cxnSpLocks/>
          </p:cNvCxnSpPr>
          <p:nvPr/>
        </p:nvCxnSpPr>
        <p:spPr>
          <a:xfrm>
            <a:off x="393147" y="2764969"/>
            <a:ext cx="29148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7DA658-DC89-0EFD-45AD-FACE23C4AA5B}"/>
              </a:ext>
            </a:extLst>
          </p:cNvPr>
          <p:cNvCxnSpPr>
            <a:cxnSpLocks/>
          </p:cNvCxnSpPr>
          <p:nvPr/>
        </p:nvCxnSpPr>
        <p:spPr>
          <a:xfrm>
            <a:off x="474296" y="4009899"/>
            <a:ext cx="29148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C40A0A-48CE-F306-E665-59579FA2CE8F}"/>
              </a:ext>
            </a:extLst>
          </p:cNvPr>
          <p:cNvCxnSpPr>
            <a:cxnSpLocks/>
          </p:cNvCxnSpPr>
          <p:nvPr/>
        </p:nvCxnSpPr>
        <p:spPr>
          <a:xfrm>
            <a:off x="480953" y="4186049"/>
            <a:ext cx="32063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BD57AA-4EA2-66A4-58FF-3221C908ACF1}"/>
              </a:ext>
            </a:extLst>
          </p:cNvPr>
          <p:cNvCxnSpPr>
            <a:cxnSpLocks/>
          </p:cNvCxnSpPr>
          <p:nvPr/>
        </p:nvCxnSpPr>
        <p:spPr>
          <a:xfrm>
            <a:off x="555446" y="4649187"/>
            <a:ext cx="29148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E37FD5-337D-E475-91D8-83EEEA86DF75}"/>
              </a:ext>
            </a:extLst>
          </p:cNvPr>
          <p:cNvCxnSpPr>
            <a:cxnSpLocks/>
          </p:cNvCxnSpPr>
          <p:nvPr/>
        </p:nvCxnSpPr>
        <p:spPr>
          <a:xfrm>
            <a:off x="482215" y="4979718"/>
            <a:ext cx="29148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448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Evaluation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37E9-3978-4BF7-6FDB-79E5EB105D7A}"/>
              </a:ext>
            </a:extLst>
          </p:cNvPr>
          <p:cNvSpPr txBox="1"/>
          <p:nvPr/>
        </p:nvSpPr>
        <p:spPr>
          <a:xfrm>
            <a:off x="356260" y="1151906"/>
            <a:ext cx="49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>
                <a:latin typeface="경기천년제목OTF Medium" panose="02020603020101020101" pitchFamily="18" charset="-127"/>
              </a:rPr>
              <a:t>Culbot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D51407F-890E-2EB8-F724-1C68164D8A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 dirty="0">
              <a:latin typeface="경기천년제목OTF Medium" panose="02020603020101020101" pitchFamily="18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C522616-BAF2-07AD-E9B0-E74F138127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47B2F16E-80F1-0945-5811-B03A3D2FE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0" y="4081328"/>
            <a:ext cx="7772400" cy="2184550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0EB5213-B9CB-E4F6-A119-415DDF0FB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81" y="2012018"/>
            <a:ext cx="7772400" cy="1214112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42942E-CE2B-751F-5FC1-43954E8B86EE}"/>
              </a:ext>
            </a:extLst>
          </p:cNvPr>
          <p:cNvSpPr txBox="1"/>
          <p:nvPr/>
        </p:nvSpPr>
        <p:spPr>
          <a:xfrm>
            <a:off x="533647" y="1642686"/>
            <a:ext cx="3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checkpoint-4500 ( </a:t>
            </a:r>
            <a:r>
              <a:rPr lang="en-US" altLang="ko-KR" dirty="0"/>
              <a:t>3epoch )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9C50B-DF96-5C0B-3C92-6DB0CF1BAA90}"/>
              </a:ext>
            </a:extLst>
          </p:cNvPr>
          <p:cNvSpPr txBox="1"/>
          <p:nvPr/>
        </p:nvSpPr>
        <p:spPr>
          <a:xfrm>
            <a:off x="533647" y="3429000"/>
            <a:ext cx="53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checkpoint-4500 </a:t>
            </a:r>
            <a:r>
              <a:rPr lang="en-US" dirty="0"/>
              <a:t> +  8epoch (</a:t>
            </a:r>
            <a:r>
              <a:rPr lang="en-US" dirty="0" err="1"/>
              <a:t>cbnu_med</a:t>
            </a:r>
            <a:r>
              <a:rPr lang="en-US" dirty="0"/>
              <a:t> data)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7283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05790" y="38036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05789" y="1190897"/>
            <a:ext cx="7886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DoctorGPT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Medical Dialogue Dataset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에서 미세 조정된 후 강화 학습 및 헌법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 사용하여 더욱 개선된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Meta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Llama2 70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억 매개변수 대규모 언어 모델 버전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리스트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  <a:hlinkClick r:id="rId3"/>
              </a:rPr>
              <a:t>https://huggingface.co/medalpaca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  <a:hlinkClick r:id="rId4"/>
              </a:rPr>
              <a:t>https://github.com/kbressem/medAlpaca/blob/main/DATA_DESCIPTION.md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BEF2A3-B426-5433-D8EE-8E87BCEBC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88" y="2724300"/>
            <a:ext cx="4397068" cy="31278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600D3B-B912-F188-31FA-1B4BBB5ADF5F}"/>
              </a:ext>
            </a:extLst>
          </p:cNvPr>
          <p:cNvSpPr txBox="1"/>
          <p:nvPr/>
        </p:nvSpPr>
        <p:spPr>
          <a:xfrm>
            <a:off x="4549139" y="2632860"/>
            <a:ext cx="45720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MEDIQA is a dataset of manually generated, question-driven summaries of multi and single document answers to consumer health questions. </a:t>
            </a:r>
            <a:r>
              <a:rPr lang="en-US" altLang="ko-KR" sz="1000" b="0" i="0" u="sng" dirty="0">
                <a:effectLst/>
                <a:latin typeface="Source Sans Pro" panose="020B0503030403020204" pitchFamily="34" charset="0"/>
                <a:hlinkClick r:id="rId6"/>
              </a:rPr>
              <a:t>https://osf.io/fyg46/?view_only=</a:t>
            </a:r>
            <a:endParaRPr lang="en-US" altLang="ko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flashcards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-US" altLang="ko-KR" sz="1000" b="0" i="0" u="sng" dirty="0">
                <a:effectLst/>
                <a:latin typeface="Source Sans Pro" panose="020B0503030403020204" pitchFamily="34" charset="0"/>
                <a:hlinkClick r:id="rId7"/>
              </a:rPr>
              <a:t>https://github.com/kbressem/medalpaca</a:t>
            </a:r>
            <a:endParaRPr lang="en-US" altLang="ko-KR" sz="1000" b="0" i="0" u="sng" dirty="0">
              <a:effectLst/>
              <a:latin typeface="Source Sans Pro" panose="020B0503030403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000" b="0" i="0" u="sng" dirty="0" err="1">
                <a:effectLst/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Wikidoc</a:t>
            </a:r>
            <a:r>
              <a:rPr lang="en-US" altLang="ko-KR" sz="1000" b="0" i="0" u="sng" dirty="0">
                <a:effectLst/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 Patient</a:t>
            </a:r>
            <a:r>
              <a:rPr lang="en-US" altLang="ko-KR" sz="1000" b="0" i="0" u="sng" dirty="0">
                <a:effectLst/>
                <a:latin typeface="Source Sans Pro" panose="020B0503030403020204" pitchFamily="34" charset="0"/>
              </a:rPr>
              <a:t> , </a:t>
            </a:r>
            <a:r>
              <a:rPr lang="en-US" altLang="ko-KR" sz="1000" b="0" i="0" u="sng" dirty="0" err="1">
                <a:effectLst/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wikidoc</a:t>
            </a:r>
            <a:r>
              <a:rPr lang="en-US" altLang="ko-KR" sz="1000" b="0" i="0" u="sng" dirty="0">
                <a:effectLst/>
                <a:latin typeface="Source Sans Pro" panose="020B0503030403020204" pitchFamily="34" charset="0"/>
              </a:rPr>
              <a:t>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000" b="0" i="0" u="sng" dirty="0">
                <a:effectLst/>
                <a:latin typeface="Source Sans Pro" panose="020B0503030403020204" pitchFamily="34" charset="0"/>
                <a:hlinkClick r:id="rId8"/>
              </a:rPr>
              <a:t>https://www.wikidoc.org/index.php/Main_Page</a:t>
            </a:r>
            <a:endParaRPr lang="en-US" altLang="ko-KR" sz="1000" b="0" i="0" u="sng" dirty="0">
              <a:effectLst/>
              <a:latin typeface="Source Sans Pro" panose="020B0503030403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000" b="0" i="0" u="sng" dirty="0">
                <a:effectLst/>
                <a:latin typeface="Source Sans Pro" panose="020B0503030403020204" pitchFamily="34" charset="0"/>
                <a:hlinkClick r:id="rId7"/>
              </a:rPr>
              <a:t>https://github.com/kbressem/medalpaca</a:t>
            </a:r>
            <a:endParaRPr lang="en-US" altLang="ko-KR" sz="1000" b="0" i="0" u="sng" dirty="0">
              <a:effectLst/>
              <a:latin typeface="Source Sans Pro" panose="020B0503030403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000" u="sng" dirty="0" err="1"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Pubmed_causal</a:t>
            </a:r>
            <a:r>
              <a:rPr lang="en-US" altLang="ko-KR" sz="1000" u="sng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 </a:t>
            </a:r>
            <a:r>
              <a:rPr lang="en-US" altLang="ko-KR" sz="1000" u="sng" dirty="0">
                <a:latin typeface="Source Sans Pro" panose="020B0503030403020204" pitchFamily="34" charset="0"/>
              </a:rPr>
              <a:t>: </a:t>
            </a:r>
            <a:r>
              <a:rPr lang="en-US" altLang="ko-KR" sz="1000" b="0" i="0" u="sng" dirty="0">
                <a:effectLst/>
                <a:latin typeface="Source Sans Pro" panose="020B0503030403020204" pitchFamily="34" charset="0"/>
                <a:hlinkClick r:id="rId9"/>
              </a:rPr>
              <a:t>https://aclanthology.org/D19-1473/</a:t>
            </a:r>
            <a:endParaRPr lang="en-US" altLang="ko-KR" sz="1000" b="0" i="0" u="sng" dirty="0">
              <a:effectLst/>
              <a:latin typeface="Source Sans Pro" panose="020B0503030403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000" u="sng" dirty="0" err="1"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Medqa</a:t>
            </a:r>
            <a:r>
              <a:rPr lang="en-US" altLang="ko-KR" sz="1000" u="sng" dirty="0">
                <a:latin typeface="Source Sans Pro" panose="020B0503030403020204" pitchFamily="34" charset="0"/>
              </a:rPr>
              <a:t> : </a:t>
            </a:r>
            <a:r>
              <a:rPr lang="en-US" altLang="ko-KR" sz="1000" b="0" i="0" u="sng" dirty="0">
                <a:effectLst/>
                <a:latin typeface="Source Sans Pro" panose="020B0503030403020204" pitchFamily="34" charset="0"/>
                <a:hlinkClick r:id="rId10"/>
              </a:rPr>
              <a:t>https://github.com/jind11/MedQA</a:t>
            </a:r>
            <a:endParaRPr lang="en-US" altLang="ko-KR" sz="1000" u="sng" dirty="0">
              <a:latin typeface="Source Sans Pro" panose="020B0503030403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000" u="sng" dirty="0" err="1"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Health_advice</a:t>
            </a:r>
            <a:r>
              <a:rPr lang="en-US" altLang="ko-KR" sz="1000" u="sng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 </a:t>
            </a:r>
            <a:r>
              <a:rPr lang="en-US" altLang="ko-KR" sz="1000" u="sng" dirty="0">
                <a:latin typeface="Source Sans Pro" panose="020B0503030403020204" pitchFamily="34" charset="0"/>
              </a:rPr>
              <a:t>: </a:t>
            </a:r>
            <a:r>
              <a:rPr lang="en-US" altLang="ko-KR" sz="1000" b="0" i="0" u="sng" dirty="0">
                <a:effectLst/>
                <a:latin typeface="Source Sans Pro" panose="020B0503030403020204" pitchFamily="34" charset="0"/>
                <a:hlinkClick r:id="rId11"/>
              </a:rPr>
              <a:t>https://experts.syr.edu/en/publications/detecting-causal-language-use-in-science-findings</a:t>
            </a:r>
            <a:endParaRPr lang="en-US" altLang="ko-KR" sz="1000" b="0" i="0" u="sng" dirty="0">
              <a:effectLst/>
              <a:latin typeface="Source Sans Pro" panose="020B0503030403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000" b="0" i="0" u="sng" dirty="0">
                <a:effectLst/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Cord19</a:t>
            </a:r>
            <a:r>
              <a:rPr lang="en-US" altLang="ko-KR" sz="1000" b="0" i="0" u="sng" dirty="0">
                <a:effectLst/>
                <a:latin typeface="Source Sans Pro" panose="020B0503030403020204" pitchFamily="34" charset="0"/>
              </a:rPr>
              <a:t> : </a:t>
            </a:r>
            <a:r>
              <a:rPr lang="en-US" altLang="ko-KR" sz="1000" b="0" i="0" u="sng" dirty="0">
                <a:effectLst/>
                <a:latin typeface="Source Sans Pro" panose="020B0503030403020204" pitchFamily="34" charset="0"/>
                <a:hlinkClick r:id="rId12"/>
              </a:rPr>
              <a:t>https://www.kaggle.com/datasets/allen-institute-for-ai/CORD-19-research-challenge</a:t>
            </a:r>
            <a:endParaRPr lang="en-US" altLang="ko-KR" sz="1000" b="0" i="0" u="sng" dirty="0"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628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Evaluation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37E9-3978-4BF7-6FDB-79E5EB105D7A}"/>
              </a:ext>
            </a:extLst>
          </p:cNvPr>
          <p:cNvSpPr txBox="1"/>
          <p:nvPr/>
        </p:nvSpPr>
        <p:spPr>
          <a:xfrm>
            <a:off x="356260" y="1151906"/>
            <a:ext cx="49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>
                <a:latin typeface="경기천년제목OTF Medium" panose="02020603020101020101" pitchFamily="18" charset="-127"/>
              </a:rPr>
              <a:t>Culbot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D51407F-890E-2EB8-F724-1C68164D8A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 dirty="0">
              <a:latin typeface="경기천년제목OTF Medium" panose="02020603020101020101" pitchFamily="18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C522616-BAF2-07AD-E9B0-E74F138127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2942E-CE2B-751F-5FC1-43954E8B86EE}"/>
              </a:ext>
            </a:extLst>
          </p:cNvPr>
          <p:cNvSpPr txBox="1"/>
          <p:nvPr/>
        </p:nvSpPr>
        <p:spPr>
          <a:xfrm>
            <a:off x="533647" y="1642686"/>
            <a:ext cx="3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checkpoint-4500 ( </a:t>
            </a:r>
            <a:r>
              <a:rPr lang="en-US" altLang="ko-KR" dirty="0"/>
              <a:t>3epoch )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9C50B-DF96-5C0B-3C92-6DB0CF1BAA90}"/>
              </a:ext>
            </a:extLst>
          </p:cNvPr>
          <p:cNvSpPr txBox="1"/>
          <p:nvPr/>
        </p:nvSpPr>
        <p:spPr>
          <a:xfrm>
            <a:off x="533647" y="3429000"/>
            <a:ext cx="53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checkpoint-4500 </a:t>
            </a:r>
            <a:r>
              <a:rPr lang="en-US" dirty="0"/>
              <a:t> +  8epoch (</a:t>
            </a:r>
            <a:r>
              <a:rPr lang="en-US" dirty="0" err="1"/>
              <a:t>cbnu_med</a:t>
            </a:r>
            <a:r>
              <a:rPr lang="en-US" dirty="0"/>
              <a:t> data)</a:t>
            </a:r>
            <a:endParaRPr lang="en-KR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1AF23C96-1E61-8AAD-7727-C23A6920B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2030002"/>
            <a:ext cx="8549640" cy="135454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729861A-5907-1827-01BD-40906B2E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" y="3886200"/>
            <a:ext cx="8549640" cy="108907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12582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Evaluation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37E9-3978-4BF7-6FDB-79E5EB105D7A}"/>
              </a:ext>
            </a:extLst>
          </p:cNvPr>
          <p:cNvSpPr txBox="1"/>
          <p:nvPr/>
        </p:nvSpPr>
        <p:spPr>
          <a:xfrm>
            <a:off x="356260" y="1151906"/>
            <a:ext cx="49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>
                <a:latin typeface="경기천년제목OTF Medium" panose="02020603020101020101" pitchFamily="18" charset="-127"/>
              </a:rPr>
              <a:t>Culbot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D51407F-890E-2EB8-F724-1C68164D8A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 dirty="0">
              <a:latin typeface="경기천년제목OTF Medium" panose="02020603020101020101" pitchFamily="18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C522616-BAF2-07AD-E9B0-E74F138127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2942E-CE2B-751F-5FC1-43954E8B86EE}"/>
              </a:ext>
            </a:extLst>
          </p:cNvPr>
          <p:cNvSpPr txBox="1"/>
          <p:nvPr/>
        </p:nvSpPr>
        <p:spPr>
          <a:xfrm>
            <a:off x="533647" y="1642686"/>
            <a:ext cx="3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checkpoint-4500 ( </a:t>
            </a:r>
            <a:r>
              <a:rPr lang="en-US" altLang="ko-KR" dirty="0"/>
              <a:t>3epoch )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9C50B-DF96-5C0B-3C92-6DB0CF1BAA90}"/>
              </a:ext>
            </a:extLst>
          </p:cNvPr>
          <p:cNvSpPr txBox="1"/>
          <p:nvPr/>
        </p:nvSpPr>
        <p:spPr>
          <a:xfrm>
            <a:off x="533647" y="3429000"/>
            <a:ext cx="53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checkpoint-4500 </a:t>
            </a:r>
            <a:r>
              <a:rPr lang="en-US" dirty="0"/>
              <a:t> +  8epoch (</a:t>
            </a:r>
            <a:r>
              <a:rPr lang="en-US" dirty="0" err="1"/>
              <a:t>cbnu_med</a:t>
            </a:r>
            <a:r>
              <a:rPr lang="en-US" dirty="0"/>
              <a:t> data)</a:t>
            </a:r>
            <a:endParaRPr lang="en-KR" dirty="0"/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B78DA8FC-90C5-07B2-5ED9-48E1ECE0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0" y="4078912"/>
            <a:ext cx="7518400" cy="20828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7BB16249-9988-AEFD-B227-3333661F5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6" y="2050708"/>
            <a:ext cx="7772400" cy="119575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4356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05790" y="38036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05789" y="1190897"/>
            <a:ext cx="78867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DoctorGPT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Llama-2-7b-chat-hf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026" name="Picture 2" descr="comparison">
            <a:extLst>
              <a:ext uri="{FF2B5EF4-FFF2-40B4-BE49-F238E27FC236}">
                <a16:creationId xmlns:a16="http://schemas.microsoft.com/office/drawing/2014/main" id="{7C0F486B-97BC-6B8D-983E-E6C74331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900" y="3441995"/>
            <a:ext cx="3970020" cy="236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7FE486-A2EA-2E3A-3504-93DC638F3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64" y="2001428"/>
            <a:ext cx="3815256" cy="116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2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200" dirty="0" err="1">
                <a:ea typeface="GyeonggiTitleOTF Medium" panose="02020603020101020101" pitchFamily="18" charset="-127"/>
              </a:rPr>
              <a:t>한국의료챗봇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ko-medical-chat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  <a:hlinkClick r:id="rId3"/>
              </a:rPr>
              <a:t>https://github.com/jwj7140/ko-medical-chat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제작 과정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</a:p>
          <a:p>
            <a:pPr lvl="2"/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1. </a:t>
            </a:r>
            <a:r>
              <a:rPr lang="en-US" altLang="ko-KR" sz="1600" b="0" i="0" u="none" strike="noStrike" dirty="0" err="1">
                <a:effectLst/>
                <a:latin typeface="경기천년제목OTF Medium" panose="02020603020101020101" pitchFamily="18" charset="-127"/>
                <a:ea typeface="경기천년제목OTF Medium" panose="02020603020101020101" pitchFamily="18" charset="-127"/>
                <a:hlinkClick r:id="rId4"/>
              </a:rPr>
              <a:t>MedText</a:t>
            </a:r>
            <a:r>
              <a:rPr lang="ko-KR" altLang="en-US" sz="1600" b="0" i="0" dirty="0">
                <a:solidFill>
                  <a:srgbClr val="1F2328"/>
                </a:solidFill>
                <a:effectLst/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와 </a:t>
            </a:r>
            <a:r>
              <a:rPr lang="en-US" altLang="ko-KR" sz="1600" b="0" i="0" u="none" strike="noStrike" dirty="0" err="1">
                <a:effectLst/>
                <a:latin typeface="경기천년제목OTF Medium" panose="02020603020101020101" pitchFamily="18" charset="-127"/>
                <a:ea typeface="경기천년제목OTF Medium" panose="02020603020101020101" pitchFamily="18" charset="-127"/>
                <a:hlinkClick r:id="rId5"/>
              </a:rPr>
              <a:t>ChatDoctor</a:t>
            </a:r>
            <a:r>
              <a:rPr lang="ko-KR" altLang="en-US" sz="1600" b="0" i="0" dirty="0">
                <a:solidFill>
                  <a:srgbClr val="1F2328"/>
                </a:solidFill>
                <a:effectLst/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 데이터셋을 </a:t>
            </a:r>
            <a:r>
              <a:rPr lang="en-US" altLang="ko-KR" sz="1600" b="0" i="0" dirty="0">
                <a:solidFill>
                  <a:srgbClr val="1F2328"/>
                </a:solidFill>
                <a:effectLst/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GPT3.5</a:t>
            </a:r>
            <a:r>
              <a:rPr lang="ko-KR" altLang="en-US" sz="1600" b="0" i="0" dirty="0">
                <a:solidFill>
                  <a:srgbClr val="1F2328"/>
                </a:solidFill>
                <a:effectLst/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를 통해 한국어 대화로 변환</a:t>
            </a:r>
            <a:endParaRPr lang="en-US" altLang="ko-KR" sz="1600" dirty="0">
              <a:latin typeface="경기천년제목OTF Medium" panose="02020603020101020101" pitchFamily="18" charset="-127"/>
              <a:ea typeface="경기천년제목OTF Medium" panose="02020603020101020101" pitchFamily="18" charset="-127"/>
            </a:endParaRPr>
          </a:p>
          <a:p>
            <a:pPr lvl="2"/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2.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밑의 프롬프트를 통해 약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3000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정도의 대화로 이루어진 데이터셋 제작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/>
            <a:r>
              <a:rPr lang="ko-KR" altLang="en-US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환자</a:t>
            </a:r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{</a:t>
            </a:r>
            <a:r>
              <a:rPr lang="ko-KR" altLang="en-US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환자의 정보 및 증상</a:t>
            </a:r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</a:t>
            </a:r>
          </a:p>
          <a:p>
            <a:pPr lvl="2"/>
            <a:endParaRPr lang="en-US" altLang="ko-KR" sz="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/>
            <a:r>
              <a:rPr lang="ko-KR" altLang="en-US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의사</a:t>
            </a:r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{</a:t>
            </a:r>
            <a:r>
              <a:rPr lang="ko-KR" altLang="en-US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의사의 진단</a:t>
            </a:r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</a:t>
            </a:r>
          </a:p>
          <a:p>
            <a:pPr lvl="2"/>
            <a:endParaRPr lang="en-US" altLang="ko-KR" sz="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/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Transform the Q&amp;A above into a conversation between a patient and a doctor in short sentences. Please refer to the following conditions when converting.</a:t>
            </a:r>
          </a:p>
          <a:p>
            <a:pPr lvl="2"/>
            <a:endParaRPr lang="en-US" altLang="ko-KR" sz="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/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1. Write in </a:t>
            </a:r>
            <a:r>
              <a:rPr lang="en-US" altLang="ko-KR" sz="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korean</a:t>
            </a:r>
            <a:endParaRPr lang="en-US" altLang="ko-KR" sz="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/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2. The doctor asks various questions to get more information from the patient's speech.</a:t>
            </a:r>
          </a:p>
          <a:p>
            <a:pPr lvl="2"/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3. The patient answers the doctor's questions truthfully.</a:t>
            </a:r>
          </a:p>
          <a:p>
            <a:pPr lvl="2"/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4. Each conversation consists of only one sentence.</a:t>
            </a:r>
          </a:p>
          <a:p>
            <a:pPr lvl="2"/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5. The doctor tells the conclusion he thinks.</a:t>
            </a:r>
          </a:p>
          <a:p>
            <a:pPr lvl="2"/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6. After the doctor's conclusion, the patient asks how to cope.</a:t>
            </a:r>
          </a:p>
          <a:p>
            <a:pPr lvl="2"/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7. The doctor initially knows nothing about the patient and his test results, and gets the information from the patient's words.</a:t>
            </a:r>
          </a:p>
          <a:p>
            <a:pPr lvl="2"/>
            <a:endParaRPr lang="en-US" altLang="ko-KR" sz="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/>
            <a:r>
              <a:rPr lang="en-US" altLang="ko-KR" sz="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Write a dialogue by referring to the conditions above and the Q&amp;A.</a:t>
            </a:r>
          </a:p>
          <a:p>
            <a:pPr lvl="2"/>
            <a:endParaRPr lang="en-US" altLang="ko-KR" sz="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/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1200150" lvl="2" indent="-285750">
              <a:buFont typeface="Wingdings" pitchFamily="2" charset="2"/>
              <a:buChar char="§"/>
            </a:pP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931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학습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</a:t>
            </a: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전처리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Llama2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토크나이저를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통해 </a:t>
            </a:r>
            <a:r>
              <a:rPr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입력값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(instruction, input),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라벨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(output)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토큰화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입력값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라벨의 길이를 최대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512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제한한다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0610BB-F672-590C-7D57-836FAA00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375986"/>
            <a:ext cx="7772400" cy="10330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A8FD80-2947-242C-64F8-EAC532D6B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3527379"/>
            <a:ext cx="7772400" cy="1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학습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</a:t>
            </a: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전처리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Llama2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토크나이저를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통해 </a:t>
            </a:r>
            <a:r>
              <a:rPr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입력값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(instruction, input),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라벨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(output)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토큰화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입력값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라벨의 길이를 최대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512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제한한다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0610BB-F672-590C-7D57-836FAA00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375986"/>
            <a:ext cx="7772400" cy="10330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A8FD80-2947-242C-64F8-EAC532D6B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3527379"/>
            <a:ext cx="7772400" cy="10347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57E3DF-0F61-544E-D579-39BC0AACA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637" y="4680448"/>
            <a:ext cx="4113712" cy="11870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0650F1-DD41-7D5F-3735-D03881780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99" y="4680448"/>
            <a:ext cx="3562502" cy="13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4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학습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하이퍼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파라미터 설정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9C3C45-3EEA-D21E-7825-A1FA2045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295" y="1760558"/>
            <a:ext cx="4217408" cy="36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학습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Finetune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진행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DataCollator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정의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SFTTrainer</a:t>
            </a: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통한 학습 설정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536347-1DF3-F213-EB81-9C969855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29" y="2247374"/>
            <a:ext cx="4587340" cy="46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6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DoctorGPT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학습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강화학습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(Reinforcement learning)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진행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7E39C-69FC-27CD-FC7F-C4F47805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02" y="4254963"/>
            <a:ext cx="7772400" cy="2166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11CFE0-E980-6263-D810-DB1298B38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02" y="1621933"/>
            <a:ext cx="5400857" cy="26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54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7580</TotalTime>
  <Words>791</Words>
  <Application>Microsoft Macintosh PowerPoint</Application>
  <PresentationFormat>On-screen Show (4:3)</PresentationFormat>
  <Paragraphs>143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Wingdings</vt:lpstr>
      <vt:lpstr>Source Sans Pro</vt:lpstr>
      <vt:lpstr>경기천년제목OTF Medium</vt:lpstr>
      <vt:lpstr>Arial</vt:lpstr>
      <vt:lpstr>GyeonggiTitleOTF Medium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김영상</cp:lastModifiedBy>
  <cp:revision>243</cp:revision>
  <dcterms:created xsi:type="dcterms:W3CDTF">2023-05-28T14:12:31Z</dcterms:created>
  <dcterms:modified xsi:type="dcterms:W3CDTF">2023-08-24T04:41:00Z</dcterms:modified>
</cp:coreProperties>
</file>